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</p:sldIdLst>
  <p:sldSz cx="9144000" cy="6858000" type="screen4x3"/>
  <p:notesSz cx="6858000" cy="9144000"/>
  <p:defaultTextStyle>
    <a:defPPr>
      <a:defRPr lang="es-ES_trad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253E"/>
    <a:srgbClr val="D9D8D4"/>
    <a:srgbClr val="C6C3BE"/>
    <a:srgbClr val="AEA9A3"/>
    <a:srgbClr val="665C52"/>
    <a:srgbClr val="DCD0C4"/>
    <a:srgbClr val="CBB6A3"/>
    <a:srgbClr val="B4967C"/>
    <a:srgbClr val="713905"/>
    <a:srgbClr val="F9B7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67" autoAdjust="0"/>
    <p:restoredTop sz="92197" autoAdjust="0"/>
  </p:normalViewPr>
  <p:slideViewPr>
    <p:cSldViewPr snapToGrid="0" snapToObjects="1" showGuides="1">
      <p:cViewPr varScale="1">
        <p:scale>
          <a:sx n="51" d="100"/>
          <a:sy n="51" d="100"/>
        </p:scale>
        <p:origin x="88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1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2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3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4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445F-D772-5243-A7D6-03077CD255FB}" type="datetimeFigureOut">
              <a:rPr lang="es-ES_tradnl" smtClean="0"/>
              <a:pPr/>
              <a:t>8/2/18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5B4F-20A2-A94E-9404-7FBE1821C2DD}" type="slidenum">
              <a:rPr lang="es-ES_tradnl" smtClean="0"/>
              <a:pPr/>
              <a:t>‹Nr.›</a:t>
            </a:fld>
            <a:endParaRPr lang="es-ES_tradnl"/>
          </a:p>
        </p:txBody>
      </p:sp>
      <p:pic>
        <p:nvPicPr>
          <p:cNvPr id="7" name="Imagen 6" descr="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9" name="Imagen 8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0" name="Imagen 9" descr="2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D11D8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8422" y="297797"/>
            <a:ext cx="1156138" cy="166414"/>
          </a:xfrm>
          <a:prstGeom prst="rect">
            <a:avLst/>
          </a:prstGeom>
          <a:solidFill>
            <a:srgbClr val="D11D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866" y="297797"/>
            <a:ext cx="1156138" cy="166414"/>
          </a:xfrm>
          <a:prstGeom prst="rect">
            <a:avLst/>
          </a:prstGeom>
          <a:solidFill>
            <a:srgbClr val="CD45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C63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C984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9" name="Imagen 8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0" name="Imagen 9" descr="4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C1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099034" y="297797"/>
            <a:ext cx="1156138" cy="166414"/>
          </a:xfrm>
          <a:prstGeom prst="rect">
            <a:avLst/>
          </a:prstGeom>
          <a:solidFill>
            <a:srgbClr val="A9C1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55172" y="297797"/>
            <a:ext cx="1156138" cy="166414"/>
          </a:xfrm>
          <a:prstGeom prst="rect">
            <a:avLst/>
          </a:prstGeom>
          <a:solidFill>
            <a:srgbClr val="D2DE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E9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F0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5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751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75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B67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BCC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CDE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6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7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120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A9120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D18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A8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C7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445F-D772-5243-A7D6-03077CD255FB}" type="datetimeFigureOut">
              <a:rPr lang="es-ES_tradnl" smtClean="0"/>
              <a:pPr/>
              <a:t>8/2/18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5B4F-20A2-A94E-9404-7FBE1821C2DD}" type="slidenum">
              <a:rPr lang="es-ES_tradnl" smtClean="0"/>
              <a:pPr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Imagen 7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9" name="Imagen 8" descr="14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Imagen 7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9" name="Imagen 8" descr="15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665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665C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AEA9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6C3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9D8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portada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0575" y="0"/>
            <a:ext cx="4543425" cy="6858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2297121"/>
            <a:ext cx="6616700" cy="11072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pt institucional-actualizado[1]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43416" cy="6781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 userDrawn="1"/>
        </p:nvSpPr>
        <p:spPr>
          <a:xfrm>
            <a:off x="1748454" y="-27988"/>
            <a:ext cx="17311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8000" b="1" dirty="0" smtClean="0">
                <a:solidFill>
                  <a:srgbClr val="2871B4"/>
                </a:solidFill>
                <a:latin typeface="Myriad Pro"/>
                <a:cs typeface="Myriad Pro"/>
              </a:rPr>
              <a:t>16</a:t>
            </a:r>
            <a:endParaRPr lang="es-ES_tradnl" sz="8000" b="1" dirty="0">
              <a:solidFill>
                <a:srgbClr val="2871B4"/>
              </a:solidFill>
              <a:latin typeface="Myriad Pro"/>
              <a:cs typeface="Myriad Pr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8" name="Imagen 7" descr="1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sp>
        <p:nvSpPr>
          <p:cNvPr id="5" name="Rectángulo 4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ángulo 9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ángulo 10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ángulo 11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6" name="Imagen 5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7" name="Imagen 6" descr="3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32A3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32A3C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45AC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2B2C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83BBC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3445F-D772-5243-A7D6-03077CD255FB}" type="datetimeFigureOut">
              <a:rPr lang="es-ES_tradnl" smtClean="0"/>
              <a:pPr/>
              <a:t>8/2/18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95B4F-20A2-A94E-9404-7FBE1821C2DD}" type="slidenum">
              <a:rPr lang="es-ES_tradnl" smtClean="0"/>
              <a:pPr/>
              <a:t>‹Nr.›</a:t>
            </a:fld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7" r:id="rId7"/>
    <p:sldLayoutId id="2147483667" r:id="rId8"/>
    <p:sldLayoutId id="2147483678" r:id="rId9"/>
    <p:sldLayoutId id="2147483672" r:id="rId10"/>
    <p:sldLayoutId id="2147483679" r:id="rId11"/>
    <p:sldLayoutId id="2147483673" r:id="rId12"/>
    <p:sldLayoutId id="2147483680" r:id="rId13"/>
    <p:sldLayoutId id="2147483674" r:id="rId14"/>
    <p:sldLayoutId id="2147483681" r:id="rId15"/>
    <p:sldLayoutId id="2147483675" r:id="rId16"/>
    <p:sldLayoutId id="2147483682" r:id="rId17"/>
    <p:sldLayoutId id="2147483676" r:id="rId18"/>
    <p:sldLayoutId id="2147483683" r:id="rId19"/>
    <p:sldLayoutId id="2147483670" r:id="rId20"/>
    <p:sldLayoutId id="2147483684" r:id="rId21"/>
    <p:sldLayoutId id="2147483671" r:id="rId22"/>
    <p:sldLayoutId id="2147483685" r:id="rId2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20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21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22.pn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23.png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5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16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17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18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19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284126" y="6006944"/>
            <a:ext cx="4267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smtClean="0">
                <a:solidFill>
                  <a:srgbClr val="0A253E"/>
                </a:solidFill>
                <a:latin typeface="Candara"/>
                <a:cs typeface="Candara"/>
              </a:rPr>
              <a:t>PBY3101: </a:t>
            </a:r>
            <a:r>
              <a:rPr lang="es-ES_tradnl" b="1" dirty="0" err="1" smtClean="0">
                <a:solidFill>
                  <a:srgbClr val="0A253E"/>
                </a:solidFill>
                <a:latin typeface="Candara"/>
                <a:cs typeface="Candara"/>
              </a:rPr>
              <a:t>Programaci</a:t>
            </a:r>
            <a:r>
              <a:rPr lang="es-ES" b="1" dirty="0" err="1" smtClean="0">
                <a:solidFill>
                  <a:srgbClr val="0A253E"/>
                </a:solidFill>
                <a:latin typeface="Candara"/>
                <a:cs typeface="Candara"/>
              </a:rPr>
              <a:t>ón</a:t>
            </a:r>
            <a:r>
              <a:rPr lang="es-ES" b="1" dirty="0" smtClean="0">
                <a:solidFill>
                  <a:srgbClr val="0A253E"/>
                </a:solidFill>
                <a:latin typeface="Candara"/>
                <a:cs typeface="Candara"/>
              </a:rPr>
              <a:t> de Base de Datos</a:t>
            </a:r>
            <a:endParaRPr lang="es-ES_tradnl" b="1" dirty="0">
              <a:solidFill>
                <a:srgbClr val="0A253E"/>
              </a:solidFill>
              <a:latin typeface="Candara"/>
              <a:cs typeface="Candara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873232" y="3500497"/>
            <a:ext cx="30889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smtClean="0">
                <a:solidFill>
                  <a:srgbClr val="0A253E"/>
                </a:solidFill>
                <a:latin typeface="Candara"/>
                <a:cs typeface="Candara"/>
              </a:rPr>
              <a:t>Control de transacciones en PL/SQL</a:t>
            </a:r>
            <a:endParaRPr lang="es-ES_tradnl" sz="2800" b="1" dirty="0">
              <a:solidFill>
                <a:srgbClr val="0A253E"/>
              </a:solidFill>
              <a:latin typeface="Candara"/>
              <a:cs typeface="Candara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1046216" y="6376276"/>
            <a:ext cx="31295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>
                <a:solidFill>
                  <a:schemeClr val="bg1">
                    <a:lumMod val="50000"/>
                  </a:schemeClr>
                </a:solidFill>
                <a:latin typeface="Candara"/>
                <a:cs typeface="Candara"/>
              </a:rPr>
              <a:t>Primer semestre 2018</a:t>
            </a:r>
            <a:endParaRPr lang="es-ES_tradnl" dirty="0">
              <a:solidFill>
                <a:schemeClr val="bg1">
                  <a:lumMod val="50000"/>
                </a:schemeClr>
              </a:solidFill>
              <a:latin typeface="Candara"/>
              <a:cs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533400" y="1703661"/>
            <a:ext cx="2870200" cy="3809999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En el bloque ejemplo, se deshace la actualización del producto con código 11, sin embargo, el cliente con rut </a:t>
            </a:r>
            <a:r>
              <a:rPr lang="es-CL" sz="2400" dirty="0">
                <a:solidFill>
                  <a:schemeClr val="tx2">
                    <a:lumMod val="50000"/>
                  </a:schemeClr>
                </a:solidFill>
              </a:rPr>
              <a:t>13564873-K, ya que se aplicó COMMIT. La sentencia ROLLBACK se aplica desde último Commit. 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445000" y="1727200"/>
            <a:ext cx="2438400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474471"/>
              </p:ext>
            </p:extLst>
          </p:nvPr>
        </p:nvGraphicFramePr>
        <p:xfrm>
          <a:off x="3606800" y="1496123"/>
          <a:ext cx="5003800" cy="4271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r:id="rId3" imgW="5257143" imgH="4525007" progId="PBrush">
                  <p:embed/>
                </p:oleObj>
              </mc:Choice>
              <mc:Fallback>
                <p:oleObj r:id="rId3" imgW="5257143" imgH="4525007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6800" y="1496123"/>
                        <a:ext cx="5003800" cy="42715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9860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584200" y="1193801"/>
            <a:ext cx="8128000" cy="1320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L</a:t>
            </a:r>
            <a:r>
              <a:rPr lang="es-ES" sz="2400" dirty="0">
                <a:solidFill>
                  <a:schemeClr val="tx2">
                    <a:lumMod val="50000"/>
                  </a:schemeClr>
                </a:solidFill>
              </a:rPr>
              <a:t>a sentencia SAVEPOINT es posible nombrar y marcar un punto determinado donde se podrá retornar el control luego de ejecutarse una sentencia ROLLBACK. 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838199" y="2514599"/>
            <a:ext cx="44520787" cy="47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4151767"/>
              </p:ext>
            </p:extLst>
          </p:nvPr>
        </p:nvGraphicFramePr>
        <p:xfrm>
          <a:off x="838200" y="2514600"/>
          <a:ext cx="7543800" cy="3462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r:id="rId3" imgW="9476190" imgH="4304762" progId="PBrush">
                  <p:embed/>
                </p:oleObj>
              </mc:Choice>
              <mc:Fallback>
                <p:oleObj r:id="rId3" imgW="9476190" imgH="4304762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514600"/>
                        <a:ext cx="7543800" cy="346272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9328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558800" y="1371600"/>
            <a:ext cx="8128000" cy="2260599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s-ES" sz="2400" dirty="0">
                <a:solidFill>
                  <a:schemeClr val="tx2">
                    <a:lumMod val="50000"/>
                  </a:schemeClr>
                </a:solidFill>
              </a:rPr>
              <a:t>En el </a:t>
            </a:r>
            <a:r>
              <a:rPr lang="es-CL" sz="2400" dirty="0">
                <a:solidFill>
                  <a:schemeClr val="tx2">
                    <a:lumMod val="50000"/>
                  </a:schemeClr>
                </a:solidFill>
              </a:rPr>
              <a:t>en el bloque del ejemplo, se “marcan” las instrucciones que insertan una nueva fila a tabla departments con el nombre </a:t>
            </a:r>
            <a:r>
              <a:rPr lang="es-CL" sz="2400" b="1" dirty="0">
                <a:solidFill>
                  <a:schemeClr val="tx2">
                    <a:lumMod val="50000"/>
                  </a:schemeClr>
                </a:solidFill>
              </a:rPr>
              <a:t>inserta</a:t>
            </a:r>
            <a:r>
              <a:rPr lang="es-CL" sz="2400" dirty="0">
                <a:solidFill>
                  <a:schemeClr val="tx2">
                    <a:lumMod val="50000"/>
                  </a:schemeClr>
                </a:solidFill>
              </a:rPr>
              <a:t>. 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  <a:p>
            <a:pPr marL="0" indent="0" algn="just">
              <a:buNone/>
            </a:pPr>
            <a:r>
              <a:rPr lang="es-CL" sz="2400" dirty="0" smtClean="0">
                <a:solidFill>
                  <a:schemeClr val="tx2">
                    <a:lumMod val="50000"/>
                  </a:schemeClr>
                </a:solidFill>
              </a:rPr>
              <a:t>Por </a:t>
            </a:r>
            <a:r>
              <a:rPr lang="es-CL" sz="2400" dirty="0">
                <a:solidFill>
                  <a:schemeClr val="tx2">
                    <a:lumMod val="50000"/>
                  </a:schemeClr>
                </a:solidFill>
              </a:rPr>
              <a:t>lo tanto, el rollback se efectúa sólo a la sentencia INSERT y COMMIT afectará a las sentencias UPDATE y DELETE del bloque PL/SQL.</a:t>
            </a:r>
            <a:r>
              <a:rPr lang="es-ES_tradnl" sz="2400" dirty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829312" y="3225800"/>
            <a:ext cx="3494048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5343835"/>
              </p:ext>
            </p:extLst>
          </p:nvPr>
        </p:nvGraphicFramePr>
        <p:xfrm>
          <a:off x="1638300" y="3248659"/>
          <a:ext cx="5969000" cy="2814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r:id="rId3" imgW="6866667" imgH="3428571" progId="PBrush">
                  <p:embed/>
                </p:oleObj>
              </mc:Choice>
              <mc:Fallback>
                <p:oleObj r:id="rId3" imgW="6866667" imgH="3428571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8300" y="3248659"/>
                        <a:ext cx="5969000" cy="28146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2144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533399" y="1460693"/>
            <a:ext cx="8229600" cy="12446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L" sz="2400" dirty="0">
                <a:solidFill>
                  <a:schemeClr val="tx2">
                    <a:lumMod val="50000"/>
                  </a:schemeClr>
                </a:solidFill>
              </a:rPr>
              <a:t>PL/SQL no admite directamente del lenguaje de control de datos (DCL), como las sentencias </a:t>
            </a:r>
            <a:r>
              <a:rPr lang="es-CL" sz="2400" dirty="0" smtClean="0">
                <a:solidFill>
                  <a:schemeClr val="tx2">
                    <a:lumMod val="50000"/>
                  </a:schemeClr>
                </a:solidFill>
              </a:rPr>
              <a:t>GRANT </a:t>
            </a:r>
            <a:r>
              <a:rPr lang="es-CL" sz="2400" dirty="0">
                <a:solidFill>
                  <a:schemeClr val="tx2">
                    <a:lumMod val="50000"/>
                  </a:schemeClr>
                </a:solidFill>
              </a:rPr>
              <a:t>o </a:t>
            </a:r>
            <a:r>
              <a:rPr lang="es-CL" sz="2400" dirty="0" smtClean="0">
                <a:solidFill>
                  <a:schemeClr val="tx2">
                    <a:lumMod val="50000"/>
                  </a:schemeClr>
                </a:solidFill>
              </a:rPr>
              <a:t>REVOKE</a:t>
            </a:r>
            <a:r>
              <a:rPr lang="es-CL" sz="2400" dirty="0">
                <a:solidFill>
                  <a:schemeClr val="tx2">
                    <a:lumMod val="50000"/>
                  </a:schemeClr>
                </a:solidFill>
              </a:rPr>
              <a:t>. Para ejecutar estas sentencias se puede utilizar SQL dinámico. 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33399" y="2793999"/>
            <a:ext cx="34993781" cy="50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4534590"/>
              </p:ext>
            </p:extLst>
          </p:nvPr>
        </p:nvGraphicFramePr>
        <p:xfrm>
          <a:off x="533399" y="3352800"/>
          <a:ext cx="8102600" cy="22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" r:id="rId3" imgW="6392167" imgH="1714739" progId="PBrush">
                  <p:embed/>
                </p:oleObj>
              </mc:Choice>
              <mc:Fallback>
                <p:oleObj r:id="rId3" imgW="6392167" imgH="1714739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399" y="3352800"/>
                        <a:ext cx="8102600" cy="22098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6857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873904" y="2829580"/>
            <a:ext cx="320761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2800" b="1" dirty="0">
                <a:solidFill>
                  <a:schemeClr val="bg1"/>
                </a:solidFill>
                <a:latin typeface="Candara"/>
                <a:cs typeface="Candara"/>
              </a:rPr>
              <a:t>Control de transacciones en PL/SQL</a:t>
            </a:r>
            <a:endParaRPr lang="es-ES_tradnl" sz="28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 smtClean="0">
                <a:solidFill>
                  <a:srgbClr val="FFFFFF"/>
                </a:solidFill>
              </a:rPr>
              <a:t>TEXTO SIMULADO</a:t>
            </a:r>
            <a:endParaRPr lang="es-ES_tradnl" dirty="0">
              <a:solidFill>
                <a:srgbClr val="FFFFFF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558800" y="1215818"/>
            <a:ext cx="8153400" cy="2344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819150" algn="l"/>
              </a:tabLst>
            </a:pPr>
            <a:r>
              <a:rPr lang="es-MX" sz="2400" b="1" dirty="0">
                <a:solidFill>
                  <a:schemeClr val="tx2">
                    <a:lumMod val="75000"/>
                  </a:schemeClr>
                </a:solidFill>
                <a:latin typeface="Calibri" charset="0"/>
                <a:ea typeface="Calibri" charset="0"/>
                <a:cs typeface="Times New Roman" charset="0"/>
              </a:rPr>
              <a:t>Control de Transacciones en PL/SQL</a:t>
            </a:r>
            <a:endParaRPr lang="es-ES_tradnl" sz="2400" b="1" dirty="0">
              <a:solidFill>
                <a:schemeClr val="tx2">
                  <a:lumMod val="75000"/>
                </a:schemeClr>
              </a:solidFill>
              <a:latin typeface="Calibri" charset="0"/>
              <a:ea typeface="Calibri" charset="0"/>
              <a:cs typeface="Times New Roman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819150" algn="l"/>
              </a:tabLst>
            </a:pP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Times New Roman" charset="0"/>
              </a:rPr>
              <a:t>Una 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Times New Roman" charset="0"/>
              </a:rPr>
              <a:t>transacción es una serie de sentencias SQL de manipulación de datos que provee una unidad lógica de trabajo. Las sentencias de control de transacciones </a:t>
            </a:r>
            <a:r>
              <a:rPr lang="es-ES" sz="2400" dirty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Times New Roman" charset="0"/>
              </a:rPr>
              <a:t>permiten asegurar la consistencia de la Base de Datos. </a:t>
            </a:r>
            <a:endParaRPr lang="es-ES_tradnl" sz="2400" dirty="0">
              <a:solidFill>
                <a:schemeClr val="tx2">
                  <a:lumMod val="50000"/>
                </a:schemeClr>
              </a:solidFill>
              <a:latin typeface="Calibri" charset="0"/>
              <a:ea typeface="Calibri" charset="0"/>
              <a:cs typeface="Times New Roman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04999" y="3560049"/>
            <a:ext cx="3196682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636463"/>
              </p:ext>
            </p:extLst>
          </p:nvPr>
        </p:nvGraphicFramePr>
        <p:xfrm>
          <a:off x="1905000" y="3560050"/>
          <a:ext cx="5461000" cy="2575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r:id="rId3" imgW="9390476" imgH="4476190" progId="PBrush">
                  <p:embed/>
                </p:oleObj>
              </mc:Choice>
              <mc:Fallback>
                <p:oleObj r:id="rId3" imgW="9390476" imgH="4476190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3560050"/>
                        <a:ext cx="5461000" cy="257510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609600" y="2006601"/>
            <a:ext cx="8001000" cy="276860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15000"/>
              </a:lnSpc>
              <a:spcAft>
                <a:spcPts val="1000"/>
              </a:spcAft>
              <a:buNone/>
              <a:tabLst>
                <a:tab pos="819150" algn="l"/>
              </a:tabLst>
            </a:pPr>
            <a:r>
              <a:rPr lang="es-CL" sz="2400" dirty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Times New Roman" charset="0"/>
              </a:rPr>
              <a:t>Las 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Times New Roman" charset="0"/>
              </a:rPr>
              <a:t>sentencias de control de transacciones usadas son COMMIT, ROLLBACK y SAVEPOINT.</a:t>
            </a:r>
            <a:endParaRPr lang="es-ES_tradnl" sz="2400" dirty="0">
              <a:solidFill>
                <a:schemeClr val="tx2">
                  <a:lumMod val="50000"/>
                </a:schemeClr>
              </a:solidFill>
              <a:latin typeface="Calibri" charset="0"/>
              <a:ea typeface="Calibri" charset="0"/>
              <a:cs typeface="Times New Roman" charset="0"/>
            </a:endParaRPr>
          </a:p>
          <a:p>
            <a:pPr marL="0" indent="0" algn="just">
              <a:buNone/>
            </a:pPr>
            <a:r>
              <a:rPr lang="es-MX" sz="2400" dirty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Times New Roman" charset="0"/>
              </a:rPr>
              <a:t>Las sentencias que se ejecutan después del último COMMIT o ROLLBACK comprenden la transacción (o grupo de transacciones activas o actual). De forma implícita se inicia una nueva transacción después de un COMMIT o ROLLBACK. 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95217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558800" y="1346201"/>
            <a:ext cx="8102600" cy="10413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La sentencia COMMIT finaliza la transacción actual y efectúa los cambios en la Base de Datos en “forma permanente”. 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269999" y="2387600"/>
            <a:ext cx="40473443" cy="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8571818"/>
              </p:ext>
            </p:extLst>
          </p:nvPr>
        </p:nvGraphicFramePr>
        <p:xfrm>
          <a:off x="1270000" y="2387600"/>
          <a:ext cx="6858000" cy="3091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r:id="rId3" imgW="9638095" imgH="4304762" progId="PBrush">
                  <p:embed/>
                </p:oleObj>
              </mc:Choice>
              <mc:Fallback>
                <p:oleObj r:id="rId3" imgW="9638095" imgH="4304762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0" y="2387600"/>
                        <a:ext cx="6858000" cy="30917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0114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609600" y="1295400"/>
            <a:ext cx="2844800" cy="45259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En el bloque ejemplo, se confirma la eliminación de datos del cliente con rut </a:t>
            </a:r>
            <a:r>
              <a:rPr lang="es-CL" sz="2400" dirty="0">
                <a:solidFill>
                  <a:schemeClr val="tx2">
                    <a:lumMod val="50000"/>
                  </a:schemeClr>
                </a:solidFill>
              </a:rPr>
              <a:t>13564873-K de forma permanente. Desde aplicación de COMMIT, otras sesiones de usuarios, verán el cambio aplicado. 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759199" y="2235199"/>
            <a:ext cx="2512741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1645663"/>
              </p:ext>
            </p:extLst>
          </p:nvPr>
        </p:nvGraphicFramePr>
        <p:xfrm>
          <a:off x="3759199" y="2235200"/>
          <a:ext cx="4884313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r:id="rId3" imgW="5257143" imgH="3076190" progId="PBrush">
                  <p:embed/>
                </p:oleObj>
              </mc:Choice>
              <mc:Fallback>
                <p:oleObj r:id="rId3" imgW="5257143" imgH="3076190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9199" y="2235200"/>
                        <a:ext cx="4884313" cy="2819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8147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558800" y="2184400"/>
            <a:ext cx="8001000" cy="320516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CL" sz="2400" dirty="0">
                <a:solidFill>
                  <a:schemeClr val="tx2">
                    <a:lumMod val="50000"/>
                  </a:schemeClr>
                </a:solidFill>
              </a:rPr>
              <a:t>PL/SQL no admite directamente el uso del lenguaje de definición de datos (DDL), como CREATE TABLE, ALTER TABLE o DROP TABLE. Estas sentencias pueden ejecutar a través de SQL Dinámico. Sin embargo, en el caso de encontrar su implementación en un bloque PL/SQL, s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e debe tener presente que las sentencias DDL, implican la aplicación de COMMIT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  <a:p>
            <a:pPr marL="0" indent="0" algn="just">
              <a:buNone/>
            </a:pP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50846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1193800"/>
            <a:ext cx="3403600" cy="4932363"/>
          </a:xfrm>
        </p:spPr>
        <p:txBody>
          <a:bodyPr/>
          <a:lstStyle/>
          <a:p>
            <a:pPr marL="0" indent="0" algn="just">
              <a:buNone/>
            </a:pP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En el bloque ejemplo, a pesar de no haber indicado la sentencia COMMIT, con la aplicación de la sentencia CREATE TABLE, se ejecuta COMMIT, lo que implica la eliminación de cliente con rut </a:t>
            </a:r>
            <a:r>
              <a:rPr lang="es-CL" sz="2400" dirty="0">
                <a:solidFill>
                  <a:schemeClr val="tx2">
                    <a:lumMod val="50000"/>
                  </a:schemeClr>
                </a:solidFill>
              </a:rPr>
              <a:t>13564873-K y actualización del producto con código 11 en forma permanente en la base de datos. 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  <a:p>
            <a:endParaRPr lang="es-ES_tradnl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089399" y="1600199"/>
            <a:ext cx="26532591" cy="47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7933872"/>
              </p:ext>
            </p:extLst>
          </p:nvPr>
        </p:nvGraphicFramePr>
        <p:xfrm>
          <a:off x="4089400" y="1600200"/>
          <a:ext cx="4517876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r:id="rId3" imgW="6076190" imgH="5285714" progId="PBrush">
                  <p:embed/>
                </p:oleObj>
              </mc:Choice>
              <mc:Fallback>
                <p:oleObj r:id="rId3" imgW="6076190" imgH="5285714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9400" y="1600200"/>
                        <a:ext cx="4517876" cy="3962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3292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584200" y="1268247"/>
            <a:ext cx="8128000" cy="127175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</a:rPr>
              <a:t>La 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sentencia ROLLBACK finaliza la transacción actual y deshace todos los cambios realizados en la Base de Datos por la transacción actual. 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84200" y="2133599"/>
            <a:ext cx="30879738" cy="47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2324170"/>
              </p:ext>
            </p:extLst>
          </p:nvPr>
        </p:nvGraphicFramePr>
        <p:xfrm>
          <a:off x="1015999" y="2540000"/>
          <a:ext cx="7380779" cy="332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r:id="rId3" imgW="9593014" imgH="4304762" progId="PBrush">
                  <p:embed/>
                </p:oleObj>
              </mc:Choice>
              <mc:Fallback>
                <p:oleObj r:id="rId3" imgW="9593014" imgH="4304762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5999" y="2540000"/>
                        <a:ext cx="7380779" cy="3327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63455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652</TotalTime>
  <Words>461</Words>
  <Application>Microsoft Macintosh PowerPoint</Application>
  <PresentationFormat>Presentación en pantalla (4:3)</PresentationFormat>
  <Paragraphs>19</Paragraphs>
  <Slides>13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0" baseType="lpstr">
      <vt:lpstr>Calibri</vt:lpstr>
      <vt:lpstr>Candara</vt:lpstr>
      <vt:lpstr>Myriad Pro</vt:lpstr>
      <vt:lpstr>Times New Roman</vt:lpstr>
      <vt:lpstr>Arial</vt:lpstr>
      <vt:lpstr>Tema de Office</vt:lpstr>
      <vt:lpstr>PBrush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Macarena Trujillo V.</dc:creator>
  <cp:lastModifiedBy>Angélica Sanhueza Paredes</cp:lastModifiedBy>
  <cp:revision>39</cp:revision>
  <dcterms:created xsi:type="dcterms:W3CDTF">2014-04-29T13:43:09Z</dcterms:created>
  <dcterms:modified xsi:type="dcterms:W3CDTF">2018-02-08T15:22:46Z</dcterms:modified>
</cp:coreProperties>
</file>